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58" r:id="rId5"/>
    <p:sldId id="299" r:id="rId6"/>
    <p:sldId id="294" r:id="rId7"/>
    <p:sldId id="300" r:id="rId8"/>
    <p:sldId id="301" r:id="rId9"/>
    <p:sldId id="302" r:id="rId10"/>
    <p:sldId id="303" r:id="rId11"/>
    <p:sldId id="304" r:id="rId12"/>
    <p:sldId id="305" r:id="rId13"/>
    <p:sldId id="264" r:id="rId14"/>
    <p:sldId id="288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00FF"/>
    <a:srgbClr val="2D1DA3"/>
    <a:srgbClr val="66FF99"/>
    <a:srgbClr val="FF99CC"/>
    <a:srgbClr val="00FF00"/>
    <a:srgbClr val="0000CC"/>
    <a:srgbClr val="66FFFF"/>
    <a:srgbClr val="FFCCFF"/>
    <a:srgbClr val="FACA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4" autoAdjust="0"/>
  </p:normalViewPr>
  <p:slideViewPr>
    <p:cSldViewPr>
      <p:cViewPr>
        <p:scale>
          <a:sx n="53" d="100"/>
          <a:sy n="53" d="100"/>
        </p:scale>
        <p:origin x="-178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42C6B-E2A2-4A30-8F72-E0F26DCB0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03DE5-25CA-4651-A246-D51743E06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58E31-FE75-4FE8-96FC-6C8D44A896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159F-E490-4F75-BC3B-A9A0C1F3B3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DA235-44EC-4974-9718-DFFAEFEA3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027CB-9A83-466D-9E02-016C707FA5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42429-278F-465E-8983-32C466F564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1A2DB-6F1C-479A-8F08-B89A7BBA88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22462-D64A-468A-80BD-41237FCFD6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0EFA6-CBFA-4137-8AEB-E311A36B9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8CB17-66AF-49D4-B2B9-47DDAF6E54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469732FE-51DA-4B11-8EE2-82EF88398FD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4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71" name="WordArt 27"/>
          <p:cNvSpPr>
            <a:spLocks noChangeArrowheads="1" noChangeShapeType="1" noTextEdit="1"/>
          </p:cNvSpPr>
          <p:nvPr/>
        </p:nvSpPr>
        <p:spPr bwMode="auto">
          <a:xfrm>
            <a:off x="609600" y="37338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22225">
                <a:solidFill>
                  <a:srgbClr val="FF0066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381000" y="533400"/>
            <a:ext cx="8534400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dirty="0">
              <a:solidFill>
                <a:srgbClr val="80008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 rot="20168841">
            <a:off x="322955" y="1920385"/>
            <a:ext cx="823973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</a:rPr>
              <a:t>«Как развить память, внимание</a:t>
            </a:r>
            <a:endParaRPr lang="ru-RU" sz="5400" dirty="0" smtClean="0">
              <a:solidFill>
                <a:srgbClr val="C00000"/>
              </a:solidFill>
            </a:endParaRPr>
          </a:p>
          <a:p>
            <a:r>
              <a:rPr lang="ru-RU" sz="5400" i="1" dirty="0" smtClean="0">
                <a:solidFill>
                  <a:srgbClr val="C00000"/>
                </a:solidFill>
              </a:rPr>
              <a:t>и мышление ребенка»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b="1" dirty="0" smtClean="0">
                <a:solidFill>
                  <a:srgbClr val="2D1DA3"/>
                </a:solidFill>
              </a:rPr>
              <a:t>Математика</a:t>
            </a:r>
            <a:endParaRPr lang="ru-RU" b="1" dirty="0">
              <a:solidFill>
                <a:srgbClr val="2D1DA3"/>
              </a:solidFill>
            </a:endParaRPr>
          </a:p>
        </p:txBody>
      </p:sp>
      <p:pic>
        <p:nvPicPr>
          <p:cNvPr id="1027" name="Picture 3" descr="C:\Users\Венер\Desktop\Новая папка\IMG_20191025_08042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9615"/>
          <a:stretch>
            <a:fillRect/>
          </a:stretch>
        </p:blipFill>
        <p:spPr bwMode="auto">
          <a:xfrm>
            <a:off x="381000" y="3962400"/>
            <a:ext cx="3917194" cy="2438400"/>
          </a:xfrm>
          <a:prstGeom prst="roundRect">
            <a:avLst>
              <a:gd name="adj" fmla="val 16667"/>
            </a:avLst>
          </a:prstGeom>
          <a:ln>
            <a:solidFill>
              <a:srgbClr val="CC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Венер\Desktop\Новая папка\IMG_20190926_093350.jpg"/>
          <p:cNvPicPr>
            <a:picLocks noChangeAspect="1" noChangeArrowheads="1"/>
          </p:cNvPicPr>
          <p:nvPr/>
        </p:nvPicPr>
        <p:blipFill>
          <a:blip r:embed="rId3" cstate="print"/>
          <a:srcRect r="10345"/>
          <a:stretch>
            <a:fillRect/>
          </a:stretch>
        </p:blipFill>
        <p:spPr bwMode="auto">
          <a:xfrm>
            <a:off x="304800" y="1143000"/>
            <a:ext cx="4129398" cy="2590800"/>
          </a:xfrm>
          <a:prstGeom prst="roundRect">
            <a:avLst>
              <a:gd name="adj" fmla="val 16667"/>
            </a:avLst>
          </a:prstGeom>
          <a:ln>
            <a:solidFill>
              <a:srgbClr val="CC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Венер\Desktop\Новая папка\IMG_20191209_092339.jpg"/>
          <p:cNvPicPr>
            <a:picLocks noChangeAspect="1" noChangeArrowheads="1"/>
          </p:cNvPicPr>
          <p:nvPr/>
        </p:nvPicPr>
        <p:blipFill>
          <a:blip r:embed="rId4" cstate="print"/>
          <a:srcRect r="7031"/>
          <a:stretch>
            <a:fillRect/>
          </a:stretch>
        </p:blipFill>
        <p:spPr bwMode="auto">
          <a:xfrm>
            <a:off x="4572000" y="3886200"/>
            <a:ext cx="4282015" cy="25908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Венер\Desktop\Новая папка\IMG_20191209_092507.jpg"/>
          <p:cNvPicPr>
            <a:picLocks noChangeAspect="1" noChangeArrowheads="1"/>
          </p:cNvPicPr>
          <p:nvPr/>
        </p:nvPicPr>
        <p:blipFill>
          <a:blip r:embed="rId5" cstate="print"/>
          <a:srcRect r="5378"/>
          <a:stretch>
            <a:fillRect/>
          </a:stretch>
        </p:blipFill>
        <p:spPr bwMode="auto">
          <a:xfrm>
            <a:off x="4800600" y="1143000"/>
            <a:ext cx="4021667" cy="2390775"/>
          </a:xfrm>
          <a:prstGeom prst="roundRect">
            <a:avLst>
              <a:gd name="adj" fmla="val 16667"/>
            </a:avLst>
          </a:prstGeom>
          <a:ln>
            <a:solidFill>
              <a:srgbClr val="99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D1DA3"/>
                </a:solidFill>
              </a:rPr>
              <a:t>Ориентировка в пространстве</a:t>
            </a:r>
            <a:endParaRPr lang="ru-RU" sz="3200" b="1" dirty="0">
              <a:solidFill>
                <a:srgbClr val="2D1DA3"/>
              </a:solidFill>
            </a:endParaRPr>
          </a:p>
        </p:txBody>
      </p:sp>
      <p:pic>
        <p:nvPicPr>
          <p:cNvPr id="2050" name="Picture 2" descr="C:\Users\Венер\Desktop\Новая папка\IMG_20200204_075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667000" cy="4741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Венер\Desktop\Новая папка\IMG_20200204_0811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657475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Венер\Desktop\Новая папка\IMG_20200204_075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4876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енер\Desktop\Новая папка\IMG_20200114_092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85"/>
          <a:stretch>
            <a:fillRect/>
          </a:stretch>
        </p:blipFill>
        <p:spPr bwMode="auto">
          <a:xfrm>
            <a:off x="304800" y="304800"/>
            <a:ext cx="2623798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2971800" cy="1447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D1DA3"/>
                </a:solidFill>
              </a:rPr>
              <a:t>Развитие речи</a:t>
            </a:r>
            <a:endParaRPr lang="ru-RU" sz="3200" b="1" dirty="0">
              <a:solidFill>
                <a:srgbClr val="2D1DA3"/>
              </a:solidFill>
            </a:endParaRPr>
          </a:p>
        </p:txBody>
      </p:sp>
      <p:pic>
        <p:nvPicPr>
          <p:cNvPr id="3077" name="Picture 5" descr="C:\Users\Венер\Desktop\Новая папка\IMG_20200114_092520.jpg"/>
          <p:cNvPicPr>
            <a:picLocks noChangeAspect="1" noChangeArrowheads="1"/>
          </p:cNvPicPr>
          <p:nvPr/>
        </p:nvPicPr>
        <p:blipFill>
          <a:blip r:embed="rId3" cstate="print"/>
          <a:srcRect t="3175" b="9524"/>
          <a:stretch>
            <a:fillRect/>
          </a:stretch>
        </p:blipFill>
        <p:spPr bwMode="auto">
          <a:xfrm>
            <a:off x="6172200" y="304800"/>
            <a:ext cx="2624138" cy="407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Венер\Desktop\Новая папка\IMG_20200114_092936.jpg"/>
          <p:cNvPicPr>
            <a:picLocks noChangeAspect="1" noChangeArrowheads="1"/>
          </p:cNvPicPr>
          <p:nvPr/>
        </p:nvPicPr>
        <p:blipFill>
          <a:blip r:embed="rId4" cstate="print"/>
          <a:srcRect t="6897" b="8621"/>
          <a:stretch>
            <a:fillRect/>
          </a:stretch>
        </p:blipFill>
        <p:spPr bwMode="auto">
          <a:xfrm>
            <a:off x="1828800" y="3009754"/>
            <a:ext cx="2562225" cy="3848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Венер\Desktop\Новая папка\IMG_20200114_092250.jpg"/>
          <p:cNvPicPr>
            <a:picLocks noChangeAspect="1" noChangeArrowheads="1"/>
          </p:cNvPicPr>
          <p:nvPr/>
        </p:nvPicPr>
        <p:blipFill>
          <a:blip r:embed="rId5" cstate="print"/>
          <a:srcRect t="8982" b="6618"/>
          <a:stretch>
            <a:fillRect/>
          </a:stretch>
        </p:blipFill>
        <p:spPr bwMode="auto">
          <a:xfrm>
            <a:off x="5029200" y="2970634"/>
            <a:ext cx="2590800" cy="3887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J039783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2533" name="Picture 5" descr="FOCU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324" b="8108"/>
          <a:stretch>
            <a:fillRect/>
          </a:stretch>
        </p:blipFill>
        <p:spPr bwMode="auto">
          <a:xfrm>
            <a:off x="0" y="4953000"/>
            <a:ext cx="2819400" cy="1905000"/>
          </a:xfrm>
          <a:prstGeom prst="rect">
            <a:avLst/>
          </a:prstGeom>
          <a:noFill/>
        </p:spPr>
      </p:pic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2540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52600" y="592173"/>
            <a:ext cx="5638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Главное, в развитии детей </a:t>
            </a:r>
            <a:r>
              <a:rPr lang="ru-RU" sz="2400" b="0" i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6-7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 – это их познавательное развитие, расширение кругозора.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все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игры, направленные на это дадут хороший результат. Не отвечайте односложно – «да» или «нет». Отвечайте ребенку развернуто, спрашивайте его мнение, заставляйте думать и рассуждать. А почему сейчас зима? Докажи. А почему в лесу нельзя разводить костер. Обоснуй. У детей много неосознанной информации в голове, порой разложить по полочкам ее они не могут. И задача взрослых им в этом помочь.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FOCU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05" b="10811"/>
          <a:stretch>
            <a:fillRect/>
          </a:stretch>
        </p:blipFill>
        <p:spPr bwMode="auto">
          <a:xfrm>
            <a:off x="6350001" y="4572000"/>
            <a:ext cx="2793999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3978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Желаем удачи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Директор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200"/>
            <a:ext cx="4981074" cy="3513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304800"/>
            <a:ext cx="5715000" cy="6248400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Возраст 6-7 лет можно назвать базовым возрастом, когда в ребенке закладываются многие личностные аспекты, прорабатываются все моменты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становления «Я» позиции.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6-7лет ребенок как губка впитывает всю познавательную информацию.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Ребенок в этом возрасте запоминает столько материала, сколько он не запомнит потом никогда в жизни.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этом возрасте ребенку интересно все, что связано с окружающим миром, расширением его кругозора. Лучшим способом получить именно научную информацию является чтение детской энциклопедии, в которой четко, научно, доступным языком, ребенку описывается любая информация об окружающем мире.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3523"/>
          <a:stretch>
            <a:fillRect/>
          </a:stretch>
        </p:blipFill>
        <p:spPr bwMode="auto">
          <a:xfrm rot="346402">
            <a:off x="6155363" y="802936"/>
            <a:ext cx="2471055" cy="2819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14800"/>
            <a:ext cx="286870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7" name="Picture 9" descr="BALONH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32179">
            <a:off x="794766" y="1013931"/>
            <a:ext cx="2870894" cy="5932805"/>
          </a:xfrm>
          <a:prstGeom prst="rect">
            <a:avLst/>
          </a:prstGeom>
          <a:noFill/>
        </p:spPr>
      </p:pic>
      <p:pic>
        <p:nvPicPr>
          <p:cNvPr id="17418" name="Picture 10" descr="BALONH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0806">
            <a:off x="3059946" y="727123"/>
            <a:ext cx="2694224" cy="5567318"/>
          </a:xfrm>
          <a:prstGeom prst="rect">
            <a:avLst/>
          </a:prstGeom>
          <a:noFill/>
        </p:spPr>
      </p:pic>
      <p:pic>
        <p:nvPicPr>
          <p:cNvPr id="17420" name="Picture 12" descr="BALONH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0357">
            <a:off x="4702113" y="1531898"/>
            <a:ext cx="2697991" cy="5578152"/>
          </a:xfrm>
          <a:prstGeom prst="rect">
            <a:avLst/>
          </a:prstGeom>
          <a:noFill/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191000" y="1981200"/>
            <a:ext cx="17526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/>
              <a:t>Внимания</a:t>
            </a:r>
            <a:endParaRPr lang="ru-RU" sz="2400" dirty="0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066800" y="2286000"/>
            <a:ext cx="17526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/>
              <a:t>Памяти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248400" y="3352800"/>
            <a:ext cx="2133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/>
              <a:t>Мышления</a:t>
            </a:r>
            <a:endParaRPr lang="ru-RU" sz="2400" dirty="0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943600" y="3581400"/>
            <a:ext cx="25146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48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</a:rPr>
              <a:t>Этот период называют </a:t>
            </a:r>
            <a:r>
              <a:rPr lang="ru-RU" sz="2400" dirty="0" err="1" smtClean="0">
                <a:solidFill>
                  <a:srgbClr val="0000CC"/>
                </a:solidFill>
              </a:rPr>
              <a:t>сензитивным</a:t>
            </a:r>
            <a:r>
              <a:rPr lang="ru-RU" sz="2400" dirty="0" smtClean="0">
                <a:solidFill>
                  <a:srgbClr val="0000CC"/>
                </a:solidFill>
              </a:rPr>
              <a:t> (чувствительным) для развития всех познавательных процессов: 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2" grpId="0"/>
      <p:bldP spid="17423" grpId="0"/>
      <p:bldP spid="174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7162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05"/>
              </a:avLst>
            </a:prstTxWarp>
          </a:bodyPr>
          <a:lstStyle/>
          <a:p>
            <a:endParaRPr lang="ru-RU" sz="40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209800" y="0"/>
            <a:ext cx="5334000" cy="609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Память -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4572000" y="609600"/>
            <a:ext cx="533400" cy="685800"/>
          </a:xfrm>
          <a:prstGeom prst="downArrow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0" y="1295400"/>
            <a:ext cx="9144000" cy="18288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2000" b="0" dirty="0" smtClean="0"/>
              <a:t>это познавательный психический процесс, заключающийся </a:t>
            </a:r>
          </a:p>
          <a:p>
            <a:pPr>
              <a:buNone/>
            </a:pPr>
            <a:r>
              <a:rPr lang="ru-RU" sz="2000" b="0" dirty="0" smtClean="0"/>
              <a:t>в </a:t>
            </a:r>
            <a:r>
              <a:rPr lang="ru-RU" sz="2000" b="0" u="sng" dirty="0" smtClean="0"/>
              <a:t>запоминании, сохранении и последующем воспроизведении</a:t>
            </a:r>
            <a:r>
              <a:rPr lang="ru-RU" sz="2000" b="0" dirty="0" smtClean="0"/>
              <a:t> </a:t>
            </a:r>
          </a:p>
          <a:p>
            <a:pPr>
              <a:buNone/>
            </a:pPr>
            <a:r>
              <a:rPr lang="ru-RU" sz="2000" b="0" dirty="0" smtClean="0"/>
              <a:t>человеком (или животным) своего опыта под влиянием жизненных </a:t>
            </a:r>
          </a:p>
          <a:p>
            <a:pPr>
              <a:buNone/>
            </a:pPr>
            <a:r>
              <a:rPr lang="ru-RU" sz="2000" b="0" dirty="0" smtClean="0"/>
              <a:t>обстоятельств.</a:t>
            </a:r>
          </a:p>
          <a:p>
            <a:pPr>
              <a:buNone/>
            </a:pPr>
            <a:r>
              <a:rPr lang="ru-RU" sz="2000" b="0" dirty="0" smtClean="0"/>
              <a:t>Память имеет смысл только в контексте использования </a:t>
            </a:r>
          </a:p>
          <a:p>
            <a:pPr>
              <a:buNone/>
            </a:pPr>
            <a:r>
              <a:rPr lang="ru-RU" sz="2000" b="0" dirty="0" smtClean="0"/>
              <a:t>опыта в будущем.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133600" y="3429000"/>
            <a:ext cx="5334000" cy="609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Процессы памяти-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0" y="4724400"/>
            <a:ext cx="9144000" cy="2133600"/>
          </a:xfrm>
          <a:prstGeom prst="roundRect">
            <a:avLst>
              <a:gd name="adj" fmla="val 23390"/>
            </a:avLst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2000" b="0" i="1" u="sng" dirty="0" smtClean="0"/>
              <a:t>Запоминание – </a:t>
            </a:r>
            <a:r>
              <a:rPr lang="ru-RU" sz="2000" b="0" dirty="0" smtClean="0"/>
              <a:t>ввод информации в память человека.</a:t>
            </a:r>
          </a:p>
          <a:p>
            <a:pPr hangingPunct="0">
              <a:buNone/>
            </a:pPr>
            <a:r>
              <a:rPr lang="ru-RU" sz="2000" b="0" dirty="0" smtClean="0"/>
              <a:t>Запоминание бывает </a:t>
            </a:r>
            <a:r>
              <a:rPr lang="ru-RU" sz="2000" b="0" i="1" u="sng" dirty="0" smtClean="0"/>
              <a:t>произвольным </a:t>
            </a:r>
            <a:r>
              <a:rPr lang="ru-RU" sz="2000" b="0" i="1" dirty="0" smtClean="0"/>
              <a:t>, </a:t>
            </a:r>
            <a:r>
              <a:rPr lang="ru-RU" sz="2000" b="0" dirty="0" smtClean="0"/>
              <a:t>когда определяется сложной </a:t>
            </a:r>
          </a:p>
          <a:p>
            <a:pPr hangingPunct="0">
              <a:buNone/>
            </a:pPr>
            <a:r>
              <a:rPr lang="ru-RU" sz="2000" b="0" dirty="0" smtClean="0"/>
              <a:t>целенаправленной умственной деятельностью, подчиненной </a:t>
            </a:r>
          </a:p>
          <a:p>
            <a:pPr hangingPunct="0">
              <a:buNone/>
            </a:pPr>
            <a:r>
              <a:rPr lang="ru-RU" sz="2000" b="0" dirty="0" smtClean="0"/>
              <a:t>определенной задаче;</a:t>
            </a:r>
          </a:p>
          <a:p>
            <a:pPr hangingPunct="0">
              <a:buNone/>
            </a:pPr>
            <a:r>
              <a:rPr lang="ru-RU" sz="2000" b="0" i="1" u="sng" dirty="0" smtClean="0"/>
              <a:t>непроизвольным</a:t>
            </a:r>
            <a:r>
              <a:rPr lang="ru-RU" sz="2000" b="0" i="1" dirty="0" smtClean="0"/>
              <a:t>, </a:t>
            </a:r>
            <a:r>
              <a:rPr lang="ru-RU" sz="2000" b="0" dirty="0" smtClean="0"/>
              <a:t>когда отсутствует специальная задача </a:t>
            </a:r>
          </a:p>
          <a:p>
            <a:pPr hangingPunct="0">
              <a:buNone/>
            </a:pPr>
            <a:r>
              <a:rPr lang="ru-RU" sz="2000" b="0" dirty="0" smtClean="0"/>
              <a:t>и запоминание просто сопровождает другую деятельность.</a:t>
            </a: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4572000" y="4038600"/>
            <a:ext cx="533400" cy="685800"/>
          </a:xfrm>
          <a:prstGeom prst="downArrow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371600" y="228600"/>
            <a:ext cx="6477000" cy="6858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u="sng" dirty="0" smtClean="0"/>
              <a:t>Внимание </a:t>
            </a:r>
            <a:r>
              <a:rPr lang="ru-RU" sz="2400" dirty="0" smtClean="0"/>
              <a:t>-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0" y="1066800"/>
            <a:ext cx="9448800" cy="15240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2000" dirty="0" smtClean="0"/>
              <a:t>это направленность и сосредоточенность познавательной </a:t>
            </a:r>
          </a:p>
          <a:p>
            <a:pPr algn="just">
              <a:buNone/>
            </a:pPr>
            <a:r>
              <a:rPr lang="ru-RU" sz="2000" dirty="0" smtClean="0"/>
              <a:t>активности человека на каких-либо предметах, явлениях, связях, </a:t>
            </a:r>
          </a:p>
          <a:p>
            <a:pPr algn="just">
              <a:buNone/>
            </a:pPr>
            <a:r>
              <a:rPr lang="ru-RU" sz="2000" dirty="0" smtClean="0"/>
              <a:t>действительности.</a:t>
            </a:r>
          </a:p>
          <a:p>
            <a:pPr algn="just">
              <a:buNone/>
            </a:pPr>
            <a:r>
              <a:rPr lang="ru-RU" sz="2000" u="sng" dirty="0" smtClean="0"/>
              <a:t>Важно</a:t>
            </a:r>
            <a:r>
              <a:rPr lang="ru-RU" sz="2000" dirty="0" smtClean="0"/>
              <a:t>, что человек обращает внимание не только на окружающий мир,</a:t>
            </a:r>
          </a:p>
          <a:p>
            <a:pPr algn="just">
              <a:buNone/>
            </a:pPr>
            <a:r>
              <a:rPr lang="ru-RU" sz="2000" dirty="0" smtClean="0"/>
              <a:t> но и </a:t>
            </a:r>
            <a:r>
              <a:rPr lang="ru-RU" sz="2000" i="1" u="sng" dirty="0" smtClean="0"/>
              <a:t>на самого себя</a:t>
            </a:r>
            <a:r>
              <a:rPr lang="ru-RU" sz="2000" dirty="0" smtClean="0"/>
              <a:t>, на свои ощущения, мысли, чувства и стремления.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524000" y="2971800"/>
            <a:ext cx="6477000" cy="609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Виды внимания: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0" y="3733800"/>
            <a:ext cx="9144000" cy="31242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i="1" u="sng" dirty="0" smtClean="0"/>
              <a:t>Непроизвольное</a:t>
            </a:r>
            <a:r>
              <a:rPr lang="ru-RU" sz="2000" dirty="0" smtClean="0"/>
              <a:t> – не связано с формированием осознанной цели, </a:t>
            </a:r>
          </a:p>
          <a:p>
            <a:pPr algn="just"/>
            <a:r>
              <a:rPr lang="ru-RU" sz="2000" dirty="0" smtClean="0"/>
              <a:t>волевым усилием или решением задачи.</a:t>
            </a:r>
          </a:p>
          <a:p>
            <a:pPr algn="just"/>
            <a:r>
              <a:rPr lang="ru-RU" sz="2000" i="1" u="sng" dirty="0" smtClean="0"/>
              <a:t>Произвольное</a:t>
            </a:r>
            <a:r>
              <a:rPr lang="ru-RU" sz="2000" dirty="0" smtClean="0"/>
              <a:t> внимание связано с сознательно поставленными</a:t>
            </a:r>
          </a:p>
          <a:p>
            <a:pPr algn="just"/>
            <a:r>
              <a:rPr lang="ru-RU" sz="2000" dirty="0" smtClean="0"/>
              <a:t> целями, с волевым усилием.</a:t>
            </a:r>
          </a:p>
          <a:p>
            <a:pPr algn="just">
              <a:buNone/>
            </a:pPr>
            <a:r>
              <a:rPr lang="ru-RU" sz="2000" dirty="0" smtClean="0"/>
              <a:t>Произвольное внимание через некоторое время может стать </a:t>
            </a:r>
          </a:p>
          <a:p>
            <a:pPr algn="just">
              <a:buNone/>
            </a:pPr>
            <a:r>
              <a:rPr lang="ru-RU" sz="2000" dirty="0" smtClean="0"/>
              <a:t>непроизвольным, т.е. </a:t>
            </a:r>
            <a:r>
              <a:rPr lang="ru-RU" sz="2000" i="1" u="sng" dirty="0" err="1" smtClean="0"/>
              <a:t>послепроизвольным</a:t>
            </a:r>
            <a:r>
              <a:rPr lang="ru-RU" sz="2000" dirty="0" smtClean="0"/>
              <a:t> </a:t>
            </a:r>
          </a:p>
          <a:p>
            <a:pPr algn="just">
              <a:buNone/>
            </a:pPr>
            <a:r>
              <a:rPr lang="ru-RU" sz="2000" dirty="0" smtClean="0"/>
              <a:t>начинаем читать учебник без желания, но материал оказался</a:t>
            </a:r>
          </a:p>
          <a:p>
            <a:pPr algn="just">
              <a:buNone/>
            </a:pPr>
            <a:r>
              <a:rPr lang="ru-RU" sz="2000" dirty="0" smtClean="0"/>
              <a:t> интересным и теперь волевые усилия уже не нужны)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1371600" y="228600"/>
            <a:ext cx="6477000" cy="6858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u="sng" dirty="0" smtClean="0"/>
              <a:t>Мышление -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0" y="1066800"/>
            <a:ext cx="9144000" cy="15240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/>
              <a:t>высший познавательный социально обусловленный психический </a:t>
            </a:r>
            <a:br>
              <a:rPr lang="ru-RU" sz="2000" dirty="0" smtClean="0"/>
            </a:br>
            <a:r>
              <a:rPr lang="ru-RU" sz="2000" dirty="0" smtClean="0"/>
              <a:t>процесс, заключающийся в опосредованном и обобщенном </a:t>
            </a:r>
            <a:br>
              <a:rPr lang="ru-RU" sz="2000" dirty="0" smtClean="0"/>
            </a:br>
            <a:r>
              <a:rPr lang="ru-RU" sz="2000" dirty="0" smtClean="0"/>
              <a:t>отражении действительности в ее существенных связях </a:t>
            </a:r>
            <a:br>
              <a:rPr lang="ru-RU" sz="2000" dirty="0" smtClean="0"/>
            </a:br>
            <a:r>
              <a:rPr lang="ru-RU" sz="2000" dirty="0" smtClean="0"/>
              <a:t>и отношениях.</a:t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524000" y="2971800"/>
            <a:ext cx="6477000" cy="609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Логические формы мышления: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idx="1"/>
          </p:nvPr>
        </p:nvSpPr>
        <p:spPr bwMode="auto">
          <a:xfrm>
            <a:off x="0" y="3733800"/>
            <a:ext cx="9144000" cy="31242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ru-RU" sz="2000" u="sng" dirty="0" smtClean="0"/>
          </a:p>
          <a:p>
            <a:pPr algn="just"/>
            <a:endParaRPr lang="ru-RU" sz="2000" u="sng" dirty="0" smtClean="0"/>
          </a:p>
          <a:p>
            <a:pPr algn="ctr">
              <a:buNone/>
            </a:pPr>
            <a:r>
              <a:rPr lang="ru-RU" sz="2000" u="sng" dirty="0" smtClean="0"/>
              <a:t>Суждение</a:t>
            </a:r>
            <a:r>
              <a:rPr lang="ru-RU" sz="2000" dirty="0" smtClean="0"/>
              <a:t>  - отражение связей между предметами и явлениями</a:t>
            </a:r>
          </a:p>
          <a:p>
            <a:pPr algn="ctr">
              <a:buNone/>
            </a:pPr>
            <a:r>
              <a:rPr lang="ru-RU" sz="2000" dirty="0" smtClean="0"/>
              <a:t> действительности или между их свойствами, признаками.</a:t>
            </a:r>
          </a:p>
          <a:p>
            <a:pPr algn="ctr">
              <a:buNone/>
            </a:pPr>
            <a:r>
              <a:rPr lang="ru-RU" sz="2000" u="sng" dirty="0" smtClean="0"/>
              <a:t>Умозаключение</a:t>
            </a:r>
            <a:r>
              <a:rPr lang="ru-RU" sz="2000" dirty="0" smtClean="0"/>
              <a:t> – форма мышления, в которой из исходных </a:t>
            </a:r>
          </a:p>
          <a:p>
            <a:pPr algn="ctr">
              <a:buNone/>
            </a:pPr>
            <a:r>
              <a:rPr lang="ru-RU" sz="2000" dirty="0" smtClean="0"/>
              <a:t>суждений (посылок) получается новое суждение </a:t>
            </a:r>
          </a:p>
          <a:p>
            <a:pPr algn="ctr">
              <a:buNone/>
            </a:pPr>
            <a:r>
              <a:rPr lang="ru-RU" sz="2000" dirty="0" smtClean="0"/>
              <a:t>(заключение, следствие), содержащее новое знание.</a:t>
            </a:r>
          </a:p>
          <a:p>
            <a:pPr algn="ctr">
              <a:buNone/>
            </a:pPr>
            <a:r>
              <a:rPr lang="ru-RU" sz="2000" u="sng" dirty="0" smtClean="0"/>
              <a:t>Понятие</a:t>
            </a:r>
            <a:r>
              <a:rPr lang="ru-RU" sz="2000" dirty="0" smtClean="0"/>
              <a:t> – форма мысли, в которой отражаются отличительные</a:t>
            </a:r>
          </a:p>
          <a:p>
            <a:pPr algn="ctr">
              <a:buNone/>
            </a:pPr>
            <a:r>
              <a:rPr lang="ru-RU" sz="2000" dirty="0" smtClean="0"/>
              <a:t> признаки предмета мышления.(например, любое определение</a:t>
            </a:r>
          </a:p>
          <a:p>
            <a:pPr algn="ctr">
              <a:buNone/>
            </a:pPr>
            <a:r>
              <a:rPr lang="ru-RU" sz="2000" dirty="0" smtClean="0"/>
              <a:t> (что такое треугольник))</a:t>
            </a:r>
          </a:p>
          <a:p>
            <a:pPr algn="just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Упражнения на развитие памяти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4" name="Picture 2" descr="C:\Documents and Settings\Администратор\Рабочий стол\развитие памяти у ребенка 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399"/>
            <a:ext cx="4038600" cy="398131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5" name="Picture 2" descr="C:\Documents and Settings\Администратор\Рабочий стол\развитие памяти у дошкольников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512" y="2971800"/>
            <a:ext cx="5034488" cy="38862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76800" y="16764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Постарайся запомнить, что изображено на картинке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1219200"/>
            <a:ext cx="2190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Запомни рисунки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Упражнения на развитие внимания</a:t>
            </a:r>
            <a:endParaRPr lang="ru-RU" sz="2800" dirty="0"/>
          </a:p>
        </p:txBody>
      </p:sp>
      <p:pic>
        <p:nvPicPr>
          <p:cNvPr id="4" name="Picture 2" descr="D:\Нужное\презентации по психологии\картинки\найди 2 одинаков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4958765" cy="318851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18288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Найди два одинаковых рисунка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953000" y="1537653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Соотнеси автомобили и их тени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D:\Нужное\презентации по психологии\картинки\соотне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3607276" cy="47244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D1DA3"/>
                </a:solidFill>
              </a:rPr>
              <a:t>Упражнения</a:t>
            </a:r>
            <a:r>
              <a:rPr lang="ru-RU" sz="2800" b="1" dirty="0" smtClean="0">
                <a:solidFill>
                  <a:srgbClr val="2D1DA3"/>
                </a:solidFill>
                <a:latin typeface="Calibri" pitchFamily="34" charset="0"/>
              </a:rPr>
              <a:t> на развитие мышления</a:t>
            </a:r>
            <a:r>
              <a:rPr lang="ru-RU" sz="2800" dirty="0" smtClean="0">
                <a:solidFill>
                  <a:srgbClr val="2D1DA3"/>
                </a:solidFill>
                <a:latin typeface="Calibri" pitchFamily="34" charset="0"/>
              </a:rPr>
              <a:t/>
            </a:r>
            <a:br>
              <a:rPr lang="ru-RU" sz="2800" dirty="0" smtClean="0">
                <a:solidFill>
                  <a:srgbClr val="2D1DA3"/>
                </a:solidFill>
                <a:latin typeface="Calibri" pitchFamily="34" charset="0"/>
              </a:rPr>
            </a:br>
            <a:endParaRPr lang="ru-RU" sz="2800" dirty="0">
              <a:solidFill>
                <a:srgbClr val="2D1DA3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3173835" cy="4525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11430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C00000"/>
                </a:solidFill>
              </a:rPr>
              <a:t>Выбери из предложенных 5 фрагментов подходящую «заплатку» для «коврика». </a:t>
            </a:r>
            <a:endParaRPr lang="ru-RU" altLang="zh-CN" b="0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 descr="Упражнение № 1"/>
          <p:cNvPicPr/>
          <p:nvPr/>
        </p:nvPicPr>
        <p:blipFill>
          <a:blip r:embed="rId3" cstate="print"/>
          <a:srcRect t="9449"/>
          <a:stretch>
            <a:fillRect/>
          </a:stretch>
        </p:blipFill>
        <p:spPr bwMode="auto">
          <a:xfrm>
            <a:off x="4038600" y="1905000"/>
            <a:ext cx="4876800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81600" y="14478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Реши задачку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</TotalTime>
  <Words>535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высший познавательный социально обусловленный психический  процесс, заключающийся в опосредованном и обобщенном  отражении действительности в ее существенных связях  и отношениях. </vt:lpstr>
      <vt:lpstr>Упражнения на развитие памяти</vt:lpstr>
      <vt:lpstr>Упражнения на развитие внимания</vt:lpstr>
      <vt:lpstr>Упражнения на развитие мышления </vt:lpstr>
      <vt:lpstr>Математика</vt:lpstr>
      <vt:lpstr>Ориентировка в пространстве</vt:lpstr>
      <vt:lpstr>Развитие речи</vt:lpstr>
      <vt:lpstr>Слайд 13</vt:lpstr>
      <vt:lpstr>Желаем удачи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Алёна</dc:creator>
  <cp:lastModifiedBy>Венер</cp:lastModifiedBy>
  <cp:revision>143</cp:revision>
  <cp:lastPrinted>1601-01-01T00:00:00Z</cp:lastPrinted>
  <dcterms:created xsi:type="dcterms:W3CDTF">2009-11-21T14:40:28Z</dcterms:created>
  <dcterms:modified xsi:type="dcterms:W3CDTF">2020-08-22T15:12:42Z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